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</p:sldMasterIdLst>
  <p:sldIdLst>
    <p:sldId id="256" r:id="rId2"/>
    <p:sldId id="257" r:id="rId3"/>
    <p:sldId id="276" r:id="rId4"/>
    <p:sldId id="287" r:id="rId5"/>
    <p:sldId id="293" r:id="rId6"/>
    <p:sldId id="286" r:id="rId7"/>
    <p:sldId id="259" r:id="rId8"/>
    <p:sldId id="288" r:id="rId9"/>
    <p:sldId id="281" r:id="rId10"/>
    <p:sldId id="289" r:id="rId11"/>
    <p:sldId id="290" r:id="rId12"/>
    <p:sldId id="282" r:id="rId13"/>
    <p:sldId id="284" r:id="rId14"/>
    <p:sldId id="29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1011603-EF94-4DA8-8553-A8935C29B8F2}" type="datetimeFigureOut">
              <a:rPr lang="ru-RU" smtClean="0"/>
              <a:t>18.11.2025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20314A0-5AF9-4EA5-870E-AC3A3CF5F3A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11603-EF94-4DA8-8553-A8935C29B8F2}" type="datetimeFigureOut">
              <a:rPr lang="ru-RU" smtClean="0"/>
              <a:t>18.11.2025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14A0-5AF9-4EA5-870E-AC3A3CF5F3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11603-EF94-4DA8-8553-A8935C29B8F2}" type="datetimeFigureOut">
              <a:rPr lang="ru-RU" smtClean="0"/>
              <a:t>18.11.2025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14A0-5AF9-4EA5-870E-AC3A3CF5F3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1011603-EF94-4DA8-8553-A8935C29B8F2}" type="datetimeFigureOut">
              <a:rPr lang="ru-RU" smtClean="0"/>
              <a:t>18.11.2025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20314A0-5AF9-4EA5-870E-AC3A3CF5F3A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1011603-EF94-4DA8-8553-A8935C29B8F2}" type="datetimeFigureOut">
              <a:rPr lang="ru-RU" smtClean="0"/>
              <a:t>18.11.2025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20314A0-5AF9-4EA5-870E-AC3A3CF5F3A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11603-EF94-4DA8-8553-A8935C29B8F2}" type="datetimeFigureOut">
              <a:rPr lang="ru-RU" smtClean="0"/>
              <a:t>18.11.2025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14A0-5AF9-4EA5-870E-AC3A3CF5F3A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11603-EF94-4DA8-8553-A8935C29B8F2}" type="datetimeFigureOut">
              <a:rPr lang="ru-RU" smtClean="0"/>
              <a:t>18.11.2025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14A0-5AF9-4EA5-870E-AC3A3CF5F3A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1011603-EF94-4DA8-8553-A8935C29B8F2}" type="datetimeFigureOut">
              <a:rPr lang="ru-RU" smtClean="0"/>
              <a:t>18.11.2025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20314A0-5AF9-4EA5-870E-AC3A3CF5F3A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11603-EF94-4DA8-8553-A8935C29B8F2}" type="datetimeFigureOut">
              <a:rPr lang="ru-RU" smtClean="0"/>
              <a:t>18.11.2025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14A0-5AF9-4EA5-870E-AC3A3CF5F3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1011603-EF94-4DA8-8553-A8935C29B8F2}" type="datetimeFigureOut">
              <a:rPr lang="ru-RU" smtClean="0"/>
              <a:t>18.11.2025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20314A0-5AF9-4EA5-870E-AC3A3CF5F3A1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1011603-EF94-4DA8-8553-A8935C29B8F2}" type="datetimeFigureOut">
              <a:rPr lang="ru-RU" smtClean="0"/>
              <a:t>18.11.2025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20314A0-5AF9-4EA5-870E-AC3A3CF5F3A1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1011603-EF94-4DA8-8553-A8935C29B8F2}" type="datetimeFigureOut">
              <a:rPr lang="ru-RU" smtClean="0"/>
              <a:t>18.11.2025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20314A0-5AF9-4EA5-870E-AC3A3CF5F3A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124744"/>
            <a:ext cx="8458200" cy="2376264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effectLst/>
                <a:latin typeface="Times New Roman"/>
                <a:ea typeface="Calibri"/>
                <a:cs typeface="Times New Roman"/>
              </a:rPr>
              <a:t>Особенности преподавания 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биологии</a:t>
            </a:r>
            <a:br>
              <a:rPr lang="ru-RU" dirty="0" smtClean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>
                <a:effectLst/>
                <a:latin typeface="Times New Roman"/>
                <a:ea typeface="Calibri"/>
                <a:cs typeface="Times New Roman"/>
              </a:rPr>
              <a:t>в </a:t>
            </a:r>
            <a:r>
              <a:rPr lang="en-US" dirty="0">
                <a:effectLst/>
                <a:latin typeface="Times New Roman"/>
                <a:ea typeface="Calibri"/>
                <a:cs typeface="Times New Roman"/>
              </a:rPr>
              <a:t>V</a:t>
            </a:r>
            <a:r>
              <a:rPr lang="ru-RU" dirty="0">
                <a:effectLst/>
                <a:latin typeface="Times New Roman"/>
                <a:ea typeface="Calibri"/>
                <a:cs typeface="Times New Roman"/>
              </a:rPr>
              <a:t>-</a:t>
            </a:r>
            <a:r>
              <a:rPr lang="en-US" dirty="0">
                <a:effectLst/>
                <a:latin typeface="Times New Roman"/>
                <a:ea typeface="Calibri"/>
                <a:cs typeface="Times New Roman"/>
              </a:rPr>
              <a:t>VII</a:t>
            </a:r>
            <a:r>
              <a:rPr lang="ru-RU" dirty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классах</a:t>
            </a:r>
            <a:br>
              <a:rPr lang="ru-RU" dirty="0" smtClean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dirty="0" smtClean="0">
                <a:latin typeface="Times New Roman"/>
                <a:ea typeface="Calibri"/>
                <a:cs typeface="Times New Roman"/>
              </a:rPr>
              <a:t>в условиях внедрения ФООП и обновлённых ФГОС</a:t>
            </a:r>
            <a:r>
              <a:rPr lang="ru-RU" sz="28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800" dirty="0">
                <a:effectLst/>
                <a:latin typeface="Calibri"/>
                <a:ea typeface="Calibri"/>
                <a:cs typeface="Times New Roman"/>
              </a:rPr>
            </a:br>
            <a:endParaRPr lang="ru-RU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4293096"/>
            <a:ext cx="6172200" cy="2081826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Выполнила: </a:t>
            </a:r>
            <a:r>
              <a:rPr lang="ru-RU" dirty="0" err="1" smtClean="0"/>
              <a:t>Ювакаева</a:t>
            </a:r>
            <a:r>
              <a:rPr lang="ru-RU" dirty="0" smtClean="0"/>
              <a:t> </a:t>
            </a:r>
            <a:r>
              <a:rPr lang="ru-RU" dirty="0" err="1" smtClean="0"/>
              <a:t>Л.Р.,учитель</a:t>
            </a:r>
            <a:r>
              <a:rPr lang="ru-RU" dirty="0" smtClean="0"/>
              <a:t> биологии</a:t>
            </a:r>
          </a:p>
          <a:p>
            <a:pPr algn="r"/>
            <a:r>
              <a:rPr lang="ru-RU" dirty="0" smtClean="0"/>
              <a:t> МАОУ «</a:t>
            </a:r>
            <a:r>
              <a:rPr lang="ru-RU" dirty="0" err="1" smtClean="0"/>
              <a:t>Тукаевская</a:t>
            </a:r>
            <a:r>
              <a:rPr lang="ru-RU" dirty="0" smtClean="0"/>
              <a:t> СОШ»,</a:t>
            </a:r>
          </a:p>
          <a:p>
            <a:pPr algn="r"/>
            <a:r>
              <a:rPr lang="ru-RU" dirty="0" err="1" smtClean="0"/>
              <a:t>Чебоксаровский</a:t>
            </a:r>
            <a:r>
              <a:rPr lang="ru-RU" dirty="0" smtClean="0"/>
              <a:t> филиал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788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3" y="404664"/>
            <a:ext cx="8572251" cy="533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13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64704"/>
            <a:ext cx="8496944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591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1640" y="260648"/>
            <a:ext cx="7200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Формирование </a:t>
            </a:r>
            <a:r>
              <a:rPr lang="ru-RU" sz="2400" dirty="0" smtClean="0">
                <a:solidFill>
                  <a:schemeClr val="tx1"/>
                </a:solidFill>
              </a:rPr>
              <a:t>естественно-научной </a:t>
            </a:r>
            <a:r>
              <a:rPr lang="ru-RU" sz="2400" dirty="0" smtClean="0">
                <a:solidFill>
                  <a:schemeClr val="tx1"/>
                </a:solidFill>
              </a:rPr>
              <a:t>грамотности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340768"/>
            <a:ext cx="2736304" cy="5400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u="sng" dirty="0" smtClean="0">
              <a:solidFill>
                <a:schemeClr val="tx1"/>
              </a:solidFill>
            </a:endParaRPr>
          </a:p>
          <a:p>
            <a:pPr algn="ctr"/>
            <a:r>
              <a:rPr lang="ru-RU" sz="2000" u="sng" dirty="0" smtClean="0">
                <a:solidFill>
                  <a:schemeClr val="tx1"/>
                </a:solidFill>
              </a:rPr>
              <a:t>Знания</a:t>
            </a:r>
            <a:r>
              <a:rPr lang="ru-RU" sz="2000" dirty="0" smtClean="0">
                <a:solidFill>
                  <a:schemeClr val="tx1"/>
                </a:solidFill>
              </a:rPr>
              <a:t>:</a:t>
            </a:r>
          </a:p>
          <a:p>
            <a:pPr marL="342900" indent="-342900" algn="ctr">
              <a:buFontTx/>
              <a:buChar char="-"/>
            </a:pPr>
            <a:r>
              <a:rPr lang="ru-RU" sz="2000" dirty="0" smtClean="0">
                <a:solidFill>
                  <a:schemeClr val="tx1"/>
                </a:solidFill>
              </a:rPr>
              <a:t>Академические знания по биологии;</a:t>
            </a:r>
          </a:p>
          <a:p>
            <a:pPr marL="342900" indent="-342900" algn="ctr">
              <a:buFontTx/>
              <a:buChar char="-"/>
            </a:pPr>
            <a:r>
              <a:rPr lang="ru-RU" sz="2000" dirty="0" smtClean="0">
                <a:solidFill>
                  <a:schemeClr val="tx1"/>
                </a:solidFill>
              </a:rPr>
              <a:t>Сущность и структура научного исследования;</a:t>
            </a:r>
          </a:p>
          <a:p>
            <a:pPr marL="342900" indent="-342900" algn="ctr">
              <a:buFontTx/>
              <a:buChar char="-"/>
            </a:pPr>
            <a:r>
              <a:rPr lang="ru-RU" sz="2000" dirty="0" smtClean="0">
                <a:solidFill>
                  <a:schemeClr val="tx1"/>
                </a:solidFill>
              </a:rPr>
              <a:t>Методология научного исследования;</a:t>
            </a:r>
          </a:p>
          <a:p>
            <a:pPr marL="342900" indent="-342900" algn="ctr">
              <a:buFontTx/>
              <a:buChar char="-"/>
            </a:pPr>
            <a:r>
              <a:rPr lang="ru-RU" sz="2000" dirty="0" smtClean="0">
                <a:solidFill>
                  <a:schemeClr val="tx1"/>
                </a:solidFill>
              </a:rPr>
              <a:t>Сущность и структуру оценивания;</a:t>
            </a:r>
          </a:p>
          <a:p>
            <a:pPr marL="342900" indent="-342900" algn="ctr">
              <a:buFontTx/>
              <a:buChar char="-"/>
            </a:pPr>
            <a:r>
              <a:rPr lang="ru-RU" sz="2000" dirty="0" smtClean="0">
                <a:solidFill>
                  <a:schemeClr val="tx1"/>
                </a:solidFill>
              </a:rPr>
              <a:t>Виды и принципы работы с информацией.</a:t>
            </a:r>
          </a:p>
          <a:p>
            <a:pPr marL="342900" indent="-342900" algn="ctr">
              <a:buFontTx/>
              <a:buChar char="-"/>
            </a:pP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76667" y="1340768"/>
            <a:ext cx="2736304" cy="5400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u="sng" dirty="0" smtClean="0">
                <a:solidFill>
                  <a:schemeClr val="tx1"/>
                </a:solidFill>
              </a:rPr>
              <a:t>Умения, лежащие в основе метапредметных познавательных УУД</a:t>
            </a:r>
            <a:r>
              <a:rPr lang="ru-RU" sz="2000" dirty="0" smtClean="0">
                <a:solidFill>
                  <a:schemeClr val="tx1"/>
                </a:solidFill>
              </a:rPr>
              <a:t>:</a:t>
            </a:r>
          </a:p>
          <a:p>
            <a:pPr marL="342900" indent="-342900" algn="ctr">
              <a:buFontTx/>
              <a:buChar char="-"/>
            </a:pPr>
            <a:r>
              <a:rPr lang="ru-RU" sz="2000" dirty="0" smtClean="0">
                <a:solidFill>
                  <a:schemeClr val="tx1"/>
                </a:solidFill>
              </a:rPr>
              <a:t>Базовые логические действия;</a:t>
            </a:r>
          </a:p>
          <a:p>
            <a:pPr marL="342900" indent="-342900" algn="ctr">
              <a:buFontTx/>
              <a:buChar char="-"/>
            </a:pPr>
            <a:r>
              <a:rPr lang="ru-RU" sz="2000" dirty="0" smtClean="0">
                <a:solidFill>
                  <a:schemeClr val="tx1"/>
                </a:solidFill>
              </a:rPr>
              <a:t>Базовые исследовательские действия;</a:t>
            </a:r>
          </a:p>
          <a:p>
            <a:pPr marL="342900" indent="-342900" algn="ctr">
              <a:buFontTx/>
              <a:buChar char="-"/>
            </a:pPr>
            <a:r>
              <a:rPr lang="ru-RU" sz="2000" dirty="0" smtClean="0">
                <a:solidFill>
                  <a:schemeClr val="tx1"/>
                </a:solidFill>
              </a:rPr>
              <a:t>Работа с информацией.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00192" y="1340768"/>
            <a:ext cx="2736304" cy="5400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Решение компетентностно-ориентированных заданий в формате </a:t>
            </a:r>
            <a:r>
              <a:rPr lang="en-US" sz="2000" dirty="0" smtClean="0">
                <a:solidFill>
                  <a:schemeClr val="tx1"/>
                </a:solidFill>
              </a:rPr>
              <a:t>PISA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94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31540" y="227437"/>
            <a:ext cx="799288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prstClr val="black"/>
                </a:solidFill>
              </a:rPr>
              <a:t>Современный урок биологии</a:t>
            </a: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353344"/>
            <a:ext cx="2736304" cy="5400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u="sng" dirty="0" smtClean="0">
                <a:solidFill>
                  <a:prstClr val="black"/>
                </a:solidFill>
              </a:rPr>
              <a:t>Технологии:</a:t>
            </a:r>
            <a:endParaRPr lang="ru-RU" dirty="0" smtClean="0">
              <a:solidFill>
                <a:prstClr val="black"/>
              </a:solidFill>
            </a:endParaRPr>
          </a:p>
          <a:p>
            <a:pPr marL="342900" indent="-342900" algn="ctr">
              <a:buFontTx/>
              <a:buChar char="-"/>
            </a:pPr>
            <a:r>
              <a:rPr lang="ru-RU" dirty="0" smtClean="0">
                <a:solidFill>
                  <a:prstClr val="black"/>
                </a:solidFill>
              </a:rPr>
              <a:t>Технология проблемного обучения.</a:t>
            </a:r>
          </a:p>
          <a:p>
            <a:pPr marL="342900" indent="-342900" algn="ctr">
              <a:buFontTx/>
              <a:buChar char="-"/>
            </a:pPr>
            <a:r>
              <a:rPr lang="ru-RU" dirty="0" smtClean="0">
                <a:solidFill>
                  <a:prstClr val="black"/>
                </a:solidFill>
              </a:rPr>
              <a:t>Технология проектно-исследовательской деятельности.</a:t>
            </a:r>
          </a:p>
          <a:p>
            <a:pPr marL="342900" indent="-342900" algn="ctr">
              <a:buFontTx/>
              <a:buChar char="-"/>
            </a:pPr>
            <a:r>
              <a:rPr lang="ru-RU" dirty="0" smtClean="0">
                <a:solidFill>
                  <a:prstClr val="black"/>
                </a:solidFill>
              </a:rPr>
              <a:t>Кейс-технология.</a:t>
            </a:r>
          </a:p>
          <a:p>
            <a:pPr marL="342900" indent="-342900" algn="ctr">
              <a:buFontTx/>
              <a:buChar char="-"/>
            </a:pPr>
            <a:r>
              <a:rPr lang="ru-RU" dirty="0" smtClean="0">
                <a:solidFill>
                  <a:prstClr val="black"/>
                </a:solidFill>
              </a:rPr>
              <a:t>Технология критического мышления.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76056" y="1353344"/>
            <a:ext cx="2736304" cy="5400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u="sng" dirty="0" smtClean="0">
                <a:solidFill>
                  <a:prstClr val="black"/>
                </a:solidFill>
              </a:rPr>
              <a:t>Формы урока</a:t>
            </a:r>
            <a:r>
              <a:rPr lang="ru-RU" dirty="0" smtClean="0">
                <a:solidFill>
                  <a:prstClr val="black"/>
                </a:solidFill>
              </a:rPr>
              <a:t>:</a:t>
            </a:r>
          </a:p>
          <a:p>
            <a:pPr marL="342900" indent="-342900" algn="ctr">
              <a:buFontTx/>
              <a:buChar char="-"/>
            </a:pPr>
            <a:r>
              <a:rPr lang="ru-RU" dirty="0" smtClean="0">
                <a:solidFill>
                  <a:prstClr val="black"/>
                </a:solidFill>
              </a:rPr>
              <a:t>Урок-проблема в логике системно-деятельностного подхода.</a:t>
            </a:r>
          </a:p>
          <a:p>
            <a:pPr marL="342900" indent="-342900" algn="ctr">
              <a:buFontTx/>
              <a:buChar char="-"/>
            </a:pPr>
            <a:r>
              <a:rPr lang="ru-RU" dirty="0" smtClean="0">
                <a:solidFill>
                  <a:prstClr val="black"/>
                </a:solidFill>
              </a:rPr>
              <a:t>Урок-исследование.</a:t>
            </a:r>
          </a:p>
          <a:p>
            <a:pPr marL="342900" indent="-342900" algn="ctr">
              <a:buFontTx/>
              <a:buChar char="-"/>
            </a:pPr>
            <a:r>
              <a:rPr lang="ru-RU" dirty="0" smtClean="0">
                <a:solidFill>
                  <a:prstClr val="black"/>
                </a:solidFill>
              </a:rPr>
              <a:t>Урок-проект.</a:t>
            </a:r>
          </a:p>
          <a:p>
            <a:pPr marL="342900" indent="-342900" algn="ctr">
              <a:buFontTx/>
              <a:buChar char="-"/>
            </a:pPr>
            <a:r>
              <a:rPr lang="ru-RU" dirty="0" smtClean="0">
                <a:solidFill>
                  <a:prstClr val="black"/>
                </a:solidFill>
              </a:rPr>
              <a:t>Урок лабораторная работа.</a:t>
            </a:r>
          </a:p>
          <a:p>
            <a:pPr marL="342900" indent="-342900" algn="ctr">
              <a:buFontTx/>
              <a:buChar char="-"/>
            </a:pPr>
            <a:r>
              <a:rPr lang="ru-RU" dirty="0" smtClean="0">
                <a:solidFill>
                  <a:prstClr val="black"/>
                </a:solidFill>
              </a:rPr>
              <a:t>Ценностно-ориентированный урок.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997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08330"/>
            <a:ext cx="5974547" cy="4480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334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64704"/>
            <a:ext cx="8640959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5901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Прямоугольник 74"/>
          <p:cNvSpPr/>
          <p:nvPr/>
        </p:nvSpPr>
        <p:spPr>
          <a:xfrm>
            <a:off x="179512" y="3935577"/>
            <a:ext cx="8871994" cy="292242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effectLst/>
                <a:latin typeface="Times New Roman"/>
                <a:ea typeface="Calibri"/>
                <a:cs typeface="Calibri"/>
              </a:rPr>
              <a:t>ВНИМАНИЕ: в соответствии с обновленным ФГОС преподавание биологии переходит с концентрической модели на линейную. </a:t>
            </a:r>
            <a:endParaRPr lang="ru-RU" sz="1400" dirty="0" smtClean="0">
              <a:effectLst/>
              <a:latin typeface="Calibri"/>
              <a:ea typeface="Calibri"/>
              <a:cs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пропедевтический раздел курса биологии (введение в биологию):</a:t>
            </a:r>
            <a:endParaRPr lang="ru-RU" sz="1400" dirty="0" smtClean="0">
              <a:effectLst/>
              <a:latin typeface="Calibri"/>
              <a:ea typeface="Calibri"/>
              <a:cs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5 класс — «Организмы» 1 час в неделю (34 часа); </a:t>
            </a:r>
            <a:endParaRPr lang="ru-RU" sz="1400" dirty="0" smtClean="0">
              <a:effectLst/>
              <a:latin typeface="Calibri"/>
              <a:ea typeface="Calibri"/>
              <a:cs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систематические разделы курса биологии:</a:t>
            </a:r>
            <a:endParaRPr lang="ru-RU" sz="1400" dirty="0" smtClean="0">
              <a:effectLst/>
              <a:latin typeface="Calibri"/>
              <a:ea typeface="Calibri"/>
              <a:cs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6 класс — «Растения» 1 час в неделю (34 часа);</a:t>
            </a:r>
            <a:endParaRPr lang="ru-RU" sz="1400" dirty="0" smtClean="0">
              <a:effectLst/>
              <a:latin typeface="Calibri"/>
              <a:ea typeface="Calibri"/>
              <a:cs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7 класс — «Систематические группы растений. Грибы. Лишайники.  Бактерии» 1 час в неделю (34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часа);</a:t>
            </a:r>
            <a:endParaRPr lang="ru-RU" sz="1400" dirty="0" smtClean="0">
              <a:effectLst/>
              <a:latin typeface="Calibri"/>
              <a:ea typeface="Calibri"/>
              <a:cs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8 класс — «Животные» 2 часа в неделю (68 часов);</a:t>
            </a:r>
            <a:endParaRPr lang="ru-RU" sz="1400" dirty="0" smtClean="0">
              <a:effectLst/>
              <a:latin typeface="Calibri"/>
              <a:ea typeface="Calibri"/>
              <a:cs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9 класс — «Человек и его здоровье» 2 часа в неделю (68 часов).</a:t>
            </a:r>
            <a:endParaRPr lang="ru-RU" sz="1400" dirty="0">
              <a:effectLst/>
              <a:latin typeface="Calibri"/>
              <a:ea typeface="Calibri"/>
              <a:cs typeface="Calibri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310499"/>
              </p:ext>
            </p:extLst>
          </p:nvPr>
        </p:nvGraphicFramePr>
        <p:xfrm>
          <a:off x="395536" y="1628800"/>
          <a:ext cx="8108651" cy="1656184"/>
        </p:xfrm>
        <a:graphic>
          <a:graphicData uri="http://schemas.openxmlformats.org/drawingml/2006/table">
            <a:tbl>
              <a:tblPr firstRow="1" firstCol="1" bandRow="1"/>
              <a:tblGrid>
                <a:gridCol w="3074259"/>
                <a:gridCol w="2517196"/>
                <a:gridCol w="2517196"/>
              </a:tblGrid>
              <a:tr h="4919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Calibri"/>
                          <a:cs typeface="Calibri"/>
                        </a:rPr>
                        <a:t>5 класс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Calibri"/>
                        </a:rPr>
                        <a:t>6 класс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Calibri"/>
                        </a:rPr>
                        <a:t>7 класс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36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Calibri"/>
                        </a:rPr>
                        <a:t>1 час в неделю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Calibri"/>
                        </a:rPr>
                        <a:t>1 час в неделю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Calibri"/>
                        </a:rPr>
                        <a:t>1 час в неделю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4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34 часа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34 часа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34 часа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3392786"/>
              </p:ext>
            </p:extLst>
          </p:nvPr>
        </p:nvGraphicFramePr>
        <p:xfrm>
          <a:off x="395536" y="28997"/>
          <a:ext cx="8169259" cy="981456"/>
        </p:xfrm>
        <a:graphic>
          <a:graphicData uri="http://schemas.openxmlformats.org/drawingml/2006/table">
            <a:tbl>
              <a:tblPr firstRow="1" firstCol="1" bandRow="1"/>
              <a:tblGrid>
                <a:gridCol w="8169259"/>
              </a:tblGrid>
              <a:tr h="792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/>
                          <a:ea typeface="Calibri"/>
                          <a:cs typeface="Calibri"/>
                        </a:rPr>
                        <a:t>Общее число часов, рекомендованных</a:t>
                      </a:r>
                      <a:r>
                        <a:rPr lang="ru-RU" sz="2800" b="1" baseline="0" dirty="0" smtClean="0">
                          <a:effectLst/>
                          <a:latin typeface="Times New Roman"/>
                          <a:ea typeface="Calibri"/>
                          <a:cs typeface="Calibri"/>
                        </a:rPr>
                        <a:t> для изучения биологии на базовом уровне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5685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04664"/>
            <a:ext cx="80648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Содержание </a:t>
            </a: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учебного материала линейного </a:t>
            </a: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курса </a:t>
            </a: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биологии</a:t>
            </a:r>
            <a:endParaRPr lang="ru-RU" sz="2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5575967"/>
              </p:ext>
            </p:extLst>
          </p:nvPr>
        </p:nvGraphicFramePr>
        <p:xfrm>
          <a:off x="1187624" y="1358771"/>
          <a:ext cx="6495494" cy="541254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843491"/>
                <a:gridCol w="4701125"/>
                <a:gridCol w="950878"/>
              </a:tblGrid>
              <a:tr h="403719">
                <a:tc>
                  <a:txBody>
                    <a:bodyPr/>
                    <a:lstStyle/>
                    <a:p>
                      <a:pPr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effectLst/>
                          <a:latin typeface="Times New Roman"/>
                          <a:ea typeface="Times New Roman"/>
                        </a:rPr>
                        <a:t>Класс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effectLst/>
                          <a:latin typeface="Times New Roman"/>
                          <a:ea typeface="Times New Roman"/>
                        </a:rPr>
                        <a:t>Основное</a:t>
                      </a:r>
                      <a:r>
                        <a:rPr lang="en-US" sz="1800" b="1" spc="-2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b="1" dirty="0" err="1">
                          <a:effectLst/>
                          <a:latin typeface="Times New Roman"/>
                          <a:ea typeface="Times New Roman"/>
                        </a:rPr>
                        <a:t>содержание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Часы</a:t>
                      </a:r>
                      <a:r>
                        <a:rPr lang="en-US" sz="1800" b="1" spc="-15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в</a:t>
                      </a:r>
                      <a:r>
                        <a:rPr lang="en-US" sz="1800" b="1" spc="-15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неделю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5531">
                <a:tc>
                  <a:txBody>
                    <a:bodyPr/>
                    <a:lstStyle/>
                    <a:p>
                      <a:pPr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r>
                        <a:rPr lang="en-US" sz="1800" spc="-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</a:rPr>
                        <a:t>класс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375"/>
                        </a:lnSpc>
                        <a:spcAft>
                          <a:spcPts val="0"/>
                        </a:spcAft>
                        <a:buSzPts val="1200"/>
                        <a:buFont typeface="Times New Roman"/>
                        <a:buAutoNum type="arabicPeriod"/>
                        <a:tabLst>
                          <a:tab pos="219710" algn="l"/>
                        </a:tabLst>
                      </a:pP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</a:rPr>
                        <a:t>Биология</a:t>
                      </a:r>
                      <a:r>
                        <a:rPr lang="en-US" sz="1800" spc="-1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—</a:t>
                      </a:r>
                      <a:r>
                        <a:rPr lang="en-US" sz="1800" spc="-1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</a:rPr>
                        <a:t>наука</a:t>
                      </a:r>
                      <a:r>
                        <a:rPr lang="en-US" sz="1800" spc="-1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о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</a:rPr>
                        <a:t>живой</a:t>
                      </a:r>
                      <a:r>
                        <a:rPr lang="en-US" sz="1800" spc="-1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</a:rPr>
                        <a:t>природе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Bef>
                          <a:spcPts val="205"/>
                        </a:spcBef>
                        <a:spcAft>
                          <a:spcPts val="0"/>
                        </a:spcAft>
                        <a:buSzPts val="1200"/>
                        <a:buFont typeface="Times New Roman"/>
                        <a:buAutoNum type="arabicPeriod"/>
                        <a:tabLst>
                          <a:tab pos="219710" algn="l"/>
                        </a:tabLst>
                      </a:pP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</a:rPr>
                        <a:t>Методы</a:t>
                      </a:r>
                      <a:r>
                        <a:rPr lang="en-US" sz="1800" spc="-1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</a:rPr>
                        <a:t>изучения</a:t>
                      </a:r>
                      <a:r>
                        <a:rPr lang="en-US" sz="1800" spc="-1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</a:rPr>
                        <a:t>живой</a:t>
                      </a:r>
                      <a:r>
                        <a:rPr lang="en-US" sz="1800" spc="-1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</a:rPr>
                        <a:t>природы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Bef>
                          <a:spcPts val="205"/>
                        </a:spcBef>
                        <a:spcAft>
                          <a:spcPts val="0"/>
                        </a:spcAft>
                        <a:buSzPts val="1200"/>
                        <a:buFont typeface="Times New Roman"/>
                        <a:buAutoNum type="arabicPeriod"/>
                        <a:tabLst>
                          <a:tab pos="219710" algn="l"/>
                        </a:tabLst>
                      </a:pP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</a:rPr>
                        <a:t>Организмы</a:t>
                      </a:r>
                      <a:r>
                        <a:rPr lang="en-US" sz="1800" spc="-1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—</a:t>
                      </a:r>
                      <a:r>
                        <a:rPr lang="en-US" sz="1800" spc="-1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</a:rPr>
                        <a:t>тела</a:t>
                      </a:r>
                      <a:r>
                        <a:rPr lang="en-US" sz="1800" spc="-1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</a:rPr>
                        <a:t>живой</a:t>
                      </a:r>
                      <a:r>
                        <a:rPr lang="en-US" sz="1800" spc="-1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</a:rPr>
                        <a:t>природы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Bef>
                          <a:spcPts val="215"/>
                        </a:spcBef>
                        <a:spcAft>
                          <a:spcPts val="0"/>
                        </a:spcAft>
                        <a:buSzPts val="1200"/>
                        <a:buFont typeface="Times New Roman"/>
                        <a:buAutoNum type="arabicPeriod"/>
                        <a:tabLst>
                          <a:tab pos="219710" algn="l"/>
                        </a:tabLst>
                      </a:pP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</a:rPr>
                        <a:t>Организмы</a:t>
                      </a:r>
                      <a:r>
                        <a:rPr lang="en-US" sz="1800" spc="-1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и</a:t>
                      </a:r>
                      <a:r>
                        <a:rPr lang="en-US" sz="1800" spc="-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</a:rPr>
                        <a:t>среда</a:t>
                      </a:r>
                      <a:r>
                        <a:rPr lang="en-US" sz="1800" spc="-1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</a:rPr>
                        <a:t>обитания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Bef>
                          <a:spcPts val="205"/>
                        </a:spcBef>
                        <a:spcAft>
                          <a:spcPts val="0"/>
                        </a:spcAft>
                        <a:buSzPts val="1200"/>
                        <a:buFont typeface="Times New Roman"/>
                        <a:buAutoNum type="arabicPeriod"/>
                        <a:tabLst>
                          <a:tab pos="219710" algn="l"/>
                        </a:tabLst>
                      </a:pP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</a:rPr>
                        <a:t>Природные</a:t>
                      </a:r>
                      <a:r>
                        <a:rPr lang="en-US" sz="1800" spc="-3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</a:rPr>
                        <a:t>сообщества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Bef>
                          <a:spcPts val="205"/>
                        </a:spcBef>
                        <a:spcAft>
                          <a:spcPts val="0"/>
                        </a:spcAft>
                        <a:buSzPts val="1200"/>
                        <a:buFont typeface="Times New Roman"/>
                        <a:buAutoNum type="arabicPeriod"/>
                        <a:tabLst>
                          <a:tab pos="219710" algn="l"/>
                        </a:tabLst>
                      </a:pP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</a:rPr>
                        <a:t>Живая</a:t>
                      </a:r>
                      <a:r>
                        <a:rPr lang="en-US" sz="1800" spc="-1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</a:rPr>
                        <a:t>природа</a:t>
                      </a:r>
                      <a:r>
                        <a:rPr lang="en-US" sz="1800" spc="-1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и</a:t>
                      </a:r>
                      <a:r>
                        <a:rPr lang="en-US" sz="1800" spc="-1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</a:rPr>
                        <a:t>человек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en-US" sz="1800" spc="-5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>
                          <a:effectLst/>
                          <a:latin typeface="Times New Roman"/>
                          <a:ea typeface="Times New Roman"/>
                        </a:rPr>
                        <a:t>час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2177">
                <a:tc>
                  <a:txBody>
                    <a:bodyPr/>
                    <a:lstStyle/>
                    <a:p>
                      <a:pPr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  <a:r>
                        <a:rPr lang="en-US" sz="1800" spc="-5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>
                          <a:effectLst/>
                          <a:latin typeface="Times New Roman"/>
                          <a:ea typeface="Times New Roman"/>
                        </a:rPr>
                        <a:t>класс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375"/>
                        </a:lnSpc>
                        <a:spcAft>
                          <a:spcPts val="0"/>
                        </a:spcAft>
                        <a:buSzPts val="1200"/>
                        <a:buFont typeface="Times New Roman"/>
                        <a:buAutoNum type="arabicPeriod"/>
                        <a:tabLst>
                          <a:tab pos="219710" algn="l"/>
                        </a:tabLst>
                      </a:pPr>
                      <a:r>
                        <a:rPr lang="en-US" sz="1800" dirty="0" err="1" smtClean="0">
                          <a:effectLst/>
                          <a:latin typeface="Times New Roman"/>
                          <a:ea typeface="Times New Roman"/>
                        </a:rPr>
                        <a:t>Растительный</a:t>
                      </a:r>
                      <a:r>
                        <a:rPr lang="en-US" sz="1800" spc="-15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Times New Roman"/>
                          <a:ea typeface="Times New Roman"/>
                        </a:rPr>
                        <a:t>организм</a:t>
                      </a:r>
                      <a:endParaRPr lang="ru-RU" sz="18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Bef>
                          <a:spcPts val="215"/>
                        </a:spcBef>
                        <a:spcAft>
                          <a:spcPts val="0"/>
                        </a:spcAft>
                        <a:buSzPts val="1200"/>
                        <a:buFont typeface="Times New Roman"/>
                        <a:buAutoNum type="arabicPeriod"/>
                        <a:tabLst>
                          <a:tab pos="219710" algn="l"/>
                        </a:tabLs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</a:rPr>
                        <a:t>Строение</a:t>
                      </a:r>
                      <a:r>
                        <a:rPr lang="ru-RU" sz="1800" spc="-25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</a:rPr>
                        <a:t>и многообразие растительных организмов.</a:t>
                      </a:r>
                    </a:p>
                    <a:p>
                      <a:pPr marL="342900" lvl="0" indent="-342900">
                        <a:spcBef>
                          <a:spcPts val="215"/>
                        </a:spcBef>
                        <a:spcAft>
                          <a:spcPts val="0"/>
                        </a:spcAft>
                        <a:buSzPts val="1200"/>
                        <a:buFont typeface="Times New Roman"/>
                        <a:buAutoNum type="arabicPeriod"/>
                        <a:tabLst>
                          <a:tab pos="219710" algn="l"/>
                        </a:tabLst>
                      </a:pPr>
                      <a:r>
                        <a:rPr lang="ru-RU" sz="1800" spc="-15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</a:rPr>
                        <a:t>Жизнедеятельность</a:t>
                      </a:r>
                      <a:r>
                        <a:rPr lang="ru-RU" sz="1800" spc="-1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</a:rPr>
                        <a:t>растительного</a:t>
                      </a:r>
                      <a:r>
                        <a:rPr lang="ru-RU" sz="1800" spc="-15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</a:rPr>
                        <a:t>организма.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en-US" sz="1800" spc="-5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>
                          <a:effectLst/>
                          <a:latin typeface="Times New Roman"/>
                          <a:ea typeface="Times New Roman"/>
                        </a:rPr>
                        <a:t>час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7418">
                <a:tc>
                  <a:txBody>
                    <a:bodyPr/>
                    <a:lstStyle/>
                    <a:p>
                      <a:pPr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/>
                          <a:ea typeface="Times New Roman"/>
                        </a:rPr>
                        <a:t>7</a:t>
                      </a:r>
                      <a:r>
                        <a:rPr lang="en-US" sz="1800" spc="-5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>
                          <a:effectLst/>
                          <a:latin typeface="Times New Roman"/>
                          <a:ea typeface="Times New Roman"/>
                        </a:rPr>
                        <a:t>класс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375"/>
                        </a:lnSpc>
                        <a:spcAft>
                          <a:spcPts val="0"/>
                        </a:spcAft>
                        <a:buSzPts val="1200"/>
                        <a:buFont typeface="Times New Roman"/>
                        <a:buAutoNum type="arabicPeriod"/>
                        <a:tabLst>
                          <a:tab pos="219710" algn="l"/>
                        </a:tabLst>
                      </a:pP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</a:rPr>
                        <a:t>Систематические</a:t>
                      </a:r>
                      <a:r>
                        <a:rPr lang="en-US" sz="1800" spc="-2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</a:rPr>
                        <a:t>группы</a:t>
                      </a:r>
                      <a:r>
                        <a:rPr lang="en-US" sz="1800" spc="-1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</a:rPr>
                        <a:t>растений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Bef>
                          <a:spcPts val="205"/>
                        </a:spcBef>
                        <a:spcAft>
                          <a:spcPts val="0"/>
                        </a:spcAft>
                        <a:buSzPts val="1200"/>
                        <a:buFont typeface="Times New Roman"/>
                        <a:buAutoNum type="arabicPeriod"/>
                        <a:tabLst>
                          <a:tab pos="219710" algn="l"/>
                        </a:tabLst>
                      </a:pP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</a:rPr>
                        <a:t>Развитие</a:t>
                      </a:r>
                      <a:r>
                        <a:rPr lang="en-US" sz="1800" spc="-1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</a:rPr>
                        <a:t>растительного</a:t>
                      </a:r>
                      <a:r>
                        <a:rPr lang="en-US" sz="1800" spc="-1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</a:rPr>
                        <a:t>мира</a:t>
                      </a:r>
                      <a:r>
                        <a:rPr lang="en-US" sz="1800" spc="-1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</a:rPr>
                        <a:t>на</a:t>
                      </a:r>
                      <a:r>
                        <a:rPr lang="en-US" sz="1800" spc="-1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</a:rPr>
                        <a:t>Земле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Bef>
                          <a:spcPts val="215"/>
                        </a:spcBef>
                        <a:spcAft>
                          <a:spcPts val="0"/>
                        </a:spcAft>
                        <a:buSzPts val="1200"/>
                        <a:buFont typeface="Times New Roman"/>
                        <a:buAutoNum type="arabicPeriod"/>
                        <a:tabLst>
                          <a:tab pos="219710" algn="l"/>
                        </a:tabLst>
                      </a:pP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</a:rPr>
                        <a:t>Растения</a:t>
                      </a:r>
                      <a:r>
                        <a:rPr lang="en-US" sz="1800" spc="-1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в</a:t>
                      </a:r>
                      <a:r>
                        <a:rPr lang="en-US" sz="1800" spc="-2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</a:rPr>
                        <a:t>природных</a:t>
                      </a:r>
                      <a:r>
                        <a:rPr lang="en-US" sz="1800" spc="-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</a:rPr>
                        <a:t>сообществах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Bef>
                          <a:spcPts val="205"/>
                        </a:spcBef>
                        <a:spcAft>
                          <a:spcPts val="0"/>
                        </a:spcAft>
                        <a:buSzPts val="1200"/>
                        <a:buFont typeface="Times New Roman"/>
                        <a:buAutoNum type="arabicPeriod"/>
                        <a:tabLst>
                          <a:tab pos="219710" algn="l"/>
                        </a:tabLst>
                      </a:pP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</a:rPr>
                        <a:t>Растения</a:t>
                      </a:r>
                      <a:r>
                        <a:rPr lang="en-US" sz="1800" spc="-1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и</a:t>
                      </a:r>
                      <a:r>
                        <a:rPr lang="en-US" sz="1800" spc="-1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</a:rPr>
                        <a:t>человек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Bef>
                          <a:spcPts val="200"/>
                        </a:spcBef>
                        <a:spcAft>
                          <a:spcPts val="0"/>
                        </a:spcAft>
                        <a:buSzPts val="1200"/>
                        <a:buFont typeface="Times New Roman"/>
                        <a:buAutoNum type="arabicPeriod"/>
                        <a:tabLst>
                          <a:tab pos="219710" algn="l"/>
                        </a:tabLst>
                      </a:pP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</a:rPr>
                        <a:t>Грибы</a:t>
                      </a: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.</a:t>
                      </a:r>
                      <a:r>
                        <a:rPr lang="en-US" sz="1800" spc="-1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</a:rPr>
                        <a:t>Лишайники</a:t>
                      </a: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.</a:t>
                      </a:r>
                      <a:r>
                        <a:rPr lang="en-US" sz="1800" spc="-3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</a:rPr>
                        <a:t>Бактерии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en-US" sz="1800" spc="-5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</a:rPr>
                        <a:t>час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601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PlaceHolder 1"/>
          <p:cNvSpPr>
            <a:spLocks noGrp="1"/>
          </p:cNvSpPr>
          <p:nvPr>
            <p:ph type="title"/>
          </p:nvPr>
        </p:nvSpPr>
        <p:spPr>
          <a:xfrm>
            <a:off x="264600" y="60120"/>
            <a:ext cx="8685360" cy="65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3600" b="0" strike="noStrike" cap="all" spc="-1" dirty="0" smtClean="0">
                <a:solidFill>
                  <a:srgbClr val="4E3B30"/>
                </a:solidFill>
                <a:latin typeface="Times New Roman"/>
              </a:rPr>
              <a:t>УМК по биологии</a:t>
            </a:r>
            <a:endParaRPr lang="ru-RU" sz="3600" b="0" strike="noStrike" spc="-1" dirty="0">
              <a:latin typeface="Arial"/>
            </a:endParaRPr>
          </a:p>
        </p:txBody>
      </p:sp>
      <p:sp>
        <p:nvSpPr>
          <p:cNvPr id="573" name="Прямоугольник 2"/>
          <p:cNvSpPr/>
          <p:nvPr/>
        </p:nvSpPr>
        <p:spPr>
          <a:xfrm>
            <a:off x="257400" y="1052736"/>
            <a:ext cx="8347048" cy="42674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- 5 класс : базовый уровень : учебник / В.В. Пасечник, С.В.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Суматохин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З.Г. 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             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Гапонюк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Г.Г. Швецов; под ред. В.В. Пасечника. - Москва : Просвещение, 2023. - 160 с.</a:t>
            </a:r>
            <a:endParaRPr lang="ru-RU" dirty="0" smtClean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- 6 класс : базовый уровень : учебник / В.В. Пасечник, С.В.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Суматохин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З.Г.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Гапонюк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Г.Г. Швецов; под ред. В.В. Пасечника. - Москва : Просвещение, 2023. - 160 с.</a:t>
            </a:r>
            <a:endParaRPr lang="ru-RU" dirty="0" smtClean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- 7 класс : базовый уровень : В.В. Пасечник, С.В.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Суматохин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З.Г.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Гапонюк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Г.Г. Швецов; под ред. В.В. Пасечника. - Москва : Просвещение, 2023. – 176 с.</a:t>
            </a:r>
            <a:endParaRPr lang="ru-RU" dirty="0" smtClean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8 класс : базовый уровень : В.В. Пасечник,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Суматохин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С.В., З.Г.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Гапонюк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; под ред. В.В. Пасечника. - Москва : Просвещение, 2023. – 272 с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lnSpc>
                <a:spcPct val="115000"/>
              </a:lnSpc>
              <a:buFontTx/>
              <a:buChar char="-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9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класс : базовый уровень : В.В. Пасечник,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Суматохин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С.В., З.Г.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Гапонюк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; под ред. В.В. Пасечника. - Москва : Просвещение, 2023. –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276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с. 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endParaRPr lang="ru-RU" sz="2000" dirty="0" smtClean="0">
              <a:solidFill>
                <a:srgbClr val="000000"/>
              </a:solidFill>
              <a:effectLst/>
              <a:latin typeface="Times New Roman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08341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0"/>
            <a:ext cx="727280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УМК </a:t>
            </a: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«Биология» </a:t>
            </a:r>
            <a:endParaRPr lang="ru-RU" alt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Пасечник </a:t>
            </a: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В.В., </a:t>
            </a:r>
            <a:r>
              <a:rPr lang="ru-RU" altLang="ru-RU" sz="2800" b="1" dirty="0" err="1">
                <a:latin typeface="Times New Roman" pitchFamily="18" charset="0"/>
                <a:cs typeface="Times New Roman" pitchFamily="18" charset="0"/>
              </a:rPr>
              <a:t>Суматохин</a:t>
            </a: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 С.В., </a:t>
            </a:r>
            <a:r>
              <a:rPr lang="ru-RU" altLang="ru-RU" sz="2800" b="1" dirty="0" err="1">
                <a:latin typeface="Times New Roman" pitchFamily="18" charset="0"/>
                <a:cs typeface="Times New Roman" pitchFamily="18" charset="0"/>
              </a:rPr>
              <a:t>Гапонюк</a:t>
            </a: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 З.Г., Швецов Г.Г./ под ред. Пасечника В.В. «Линия жизни»</a:t>
            </a:r>
            <a:endParaRPr lang="ru-RU" sz="28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060847"/>
            <a:ext cx="8895142" cy="4144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268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PlaceHolder 1"/>
          <p:cNvSpPr>
            <a:spLocks noGrp="1"/>
          </p:cNvSpPr>
          <p:nvPr>
            <p:ph type="title"/>
          </p:nvPr>
        </p:nvSpPr>
        <p:spPr>
          <a:xfrm>
            <a:off x="256320" y="180000"/>
            <a:ext cx="8685360" cy="83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3600" b="0" strike="noStrike" cap="all" spc="-1" dirty="0">
                <a:solidFill>
                  <a:srgbClr val="4E3B30"/>
                </a:solidFill>
                <a:latin typeface="Franklin Gothic Medium"/>
              </a:rPr>
              <a:t>Планируемые </a:t>
            </a:r>
            <a:r>
              <a:rPr lang="ru-RU" sz="3600" b="0" strike="noStrike" cap="all" spc="-1" dirty="0" smtClean="0">
                <a:solidFill>
                  <a:srgbClr val="4E3B30"/>
                </a:solidFill>
                <a:latin typeface="Franklin Gothic Medium"/>
              </a:rPr>
              <a:t>результаты обучения</a:t>
            </a:r>
            <a:endParaRPr lang="ru-RU" sz="3600" b="0" strike="noStrike" spc="-1" dirty="0">
              <a:latin typeface="Arial"/>
            </a:endParaRPr>
          </a:p>
        </p:txBody>
      </p:sp>
      <p:sp>
        <p:nvSpPr>
          <p:cNvPr id="590" name="Прямоугольник 589"/>
          <p:cNvSpPr/>
          <p:nvPr/>
        </p:nvSpPr>
        <p:spPr>
          <a:xfrm>
            <a:off x="353509" y="1124744"/>
            <a:ext cx="2340000" cy="720000"/>
          </a:xfrm>
          <a:prstGeom prst="rect">
            <a:avLst/>
          </a:prstGeom>
          <a:solidFill>
            <a:schemeClr val="accent1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ru-RU" dirty="0"/>
              <a:t>Личностные</a:t>
            </a:r>
            <a:r>
              <a:rPr lang="ru-RU" sz="2200" spc="-1" dirty="0">
                <a:solidFill>
                  <a:prstClr val="black"/>
                </a:solidFill>
              </a:rPr>
              <a:t> УУД</a:t>
            </a:r>
          </a:p>
        </p:txBody>
      </p:sp>
      <p:sp>
        <p:nvSpPr>
          <p:cNvPr id="591" name="Прямоугольник 590"/>
          <p:cNvSpPr/>
          <p:nvPr/>
        </p:nvSpPr>
        <p:spPr>
          <a:xfrm>
            <a:off x="3240000" y="1124744"/>
            <a:ext cx="2520000" cy="720000"/>
          </a:xfrm>
          <a:prstGeom prst="rect">
            <a:avLst/>
          </a:prstGeom>
          <a:solidFill>
            <a:schemeClr val="accent1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ru-RU" sz="2200" spc="-1" dirty="0">
                <a:solidFill>
                  <a:prstClr val="black"/>
                </a:solidFill>
              </a:rPr>
              <a:t>Метапредметные  УУД</a:t>
            </a:r>
          </a:p>
        </p:txBody>
      </p:sp>
      <p:sp>
        <p:nvSpPr>
          <p:cNvPr id="592" name="Прямоугольник 591"/>
          <p:cNvSpPr/>
          <p:nvPr/>
        </p:nvSpPr>
        <p:spPr>
          <a:xfrm>
            <a:off x="6120000" y="1122001"/>
            <a:ext cx="2520000" cy="720000"/>
          </a:xfrm>
          <a:prstGeom prst="rect">
            <a:avLst/>
          </a:prstGeom>
          <a:solidFill>
            <a:schemeClr val="accent1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ru-RU" sz="2200" spc="-1" dirty="0">
                <a:solidFill>
                  <a:prstClr val="black"/>
                </a:solidFill>
              </a:rPr>
              <a:t>Предметные  </a:t>
            </a:r>
          </a:p>
          <a:p>
            <a:pPr algn="ctr"/>
            <a:r>
              <a:rPr lang="ru-RU" sz="2200" spc="-1" dirty="0" smtClean="0">
                <a:solidFill>
                  <a:prstClr val="black"/>
                </a:solidFill>
              </a:rPr>
              <a:t>результаты</a:t>
            </a:r>
            <a:endParaRPr lang="ru-RU" sz="2200" spc="-1" dirty="0">
              <a:solidFill>
                <a:prstClr val="black"/>
              </a:solidFill>
            </a:endParaRPr>
          </a:p>
        </p:txBody>
      </p:sp>
      <p:sp>
        <p:nvSpPr>
          <p:cNvPr id="593" name="Прямоугольник 592"/>
          <p:cNvSpPr/>
          <p:nvPr/>
        </p:nvSpPr>
        <p:spPr>
          <a:xfrm>
            <a:off x="353509" y="1934832"/>
            <a:ext cx="2340000" cy="492316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ru-RU" sz="1500" spc="-1" dirty="0">
                <a:solidFill>
                  <a:prstClr val="black"/>
                </a:solidFill>
              </a:rPr>
              <a:t>1.Патриотическое воспитание</a:t>
            </a:r>
          </a:p>
          <a:p>
            <a:pPr algn="ctr"/>
            <a:r>
              <a:rPr lang="ru-RU" sz="1500" spc="-1" dirty="0">
                <a:solidFill>
                  <a:prstClr val="black"/>
                </a:solidFill>
              </a:rPr>
              <a:t>2.Гражданское воспитание</a:t>
            </a:r>
          </a:p>
          <a:p>
            <a:pPr algn="ctr"/>
            <a:r>
              <a:rPr lang="ru-RU" sz="1500" spc="-1" dirty="0">
                <a:solidFill>
                  <a:prstClr val="black"/>
                </a:solidFill>
              </a:rPr>
              <a:t>3.Духовно-нравственное воспитание</a:t>
            </a:r>
          </a:p>
          <a:p>
            <a:pPr algn="ctr"/>
            <a:r>
              <a:rPr lang="ru-RU" sz="1500" spc="-1" dirty="0">
                <a:solidFill>
                  <a:prstClr val="black"/>
                </a:solidFill>
              </a:rPr>
              <a:t>4.Ценности научного познания</a:t>
            </a:r>
          </a:p>
          <a:p>
            <a:pPr algn="ctr"/>
            <a:r>
              <a:rPr lang="ru-RU" sz="1500" spc="-1" dirty="0">
                <a:solidFill>
                  <a:prstClr val="black"/>
                </a:solidFill>
              </a:rPr>
              <a:t>5.Формирование культуры здоровья</a:t>
            </a:r>
          </a:p>
          <a:p>
            <a:pPr algn="ctr"/>
            <a:r>
              <a:rPr lang="ru-RU" sz="1500" spc="-1" dirty="0">
                <a:solidFill>
                  <a:prstClr val="black"/>
                </a:solidFill>
              </a:rPr>
              <a:t>6.Трудовое воспитание</a:t>
            </a:r>
          </a:p>
          <a:p>
            <a:pPr algn="ctr"/>
            <a:r>
              <a:rPr lang="ru-RU" sz="1500" spc="-1" dirty="0">
                <a:solidFill>
                  <a:prstClr val="black"/>
                </a:solidFill>
              </a:rPr>
              <a:t>7</a:t>
            </a:r>
            <a:r>
              <a:rPr lang="ru-RU" sz="1500" spc="-1" dirty="0" smtClean="0">
                <a:solidFill>
                  <a:prstClr val="black"/>
                </a:solidFill>
              </a:rPr>
              <a:t>.Эстетическое </a:t>
            </a:r>
            <a:r>
              <a:rPr lang="ru-RU" sz="1500" spc="-1" dirty="0">
                <a:solidFill>
                  <a:prstClr val="black"/>
                </a:solidFill>
              </a:rPr>
              <a:t>воспитание</a:t>
            </a:r>
          </a:p>
          <a:p>
            <a:pPr algn="ctr"/>
            <a:r>
              <a:rPr lang="ru-RU" sz="1500" spc="-1" dirty="0">
                <a:solidFill>
                  <a:prstClr val="black"/>
                </a:solidFill>
              </a:rPr>
              <a:t>8</a:t>
            </a:r>
            <a:r>
              <a:rPr lang="ru-RU" sz="1500" spc="-1" dirty="0" smtClean="0">
                <a:solidFill>
                  <a:prstClr val="black"/>
                </a:solidFill>
              </a:rPr>
              <a:t>.Экологическое </a:t>
            </a:r>
            <a:r>
              <a:rPr lang="ru-RU" sz="1500" spc="-1" dirty="0">
                <a:solidFill>
                  <a:prstClr val="black"/>
                </a:solidFill>
              </a:rPr>
              <a:t>воспитание</a:t>
            </a:r>
          </a:p>
          <a:p>
            <a:pPr algn="ctr"/>
            <a:r>
              <a:rPr lang="ru-RU" sz="1500" spc="-1" dirty="0">
                <a:solidFill>
                  <a:prstClr val="black"/>
                </a:solidFill>
              </a:rPr>
              <a:t>9</a:t>
            </a:r>
            <a:r>
              <a:rPr lang="ru-RU" sz="1500" spc="-1" dirty="0" smtClean="0">
                <a:solidFill>
                  <a:prstClr val="black"/>
                </a:solidFill>
              </a:rPr>
              <a:t>.Адаптация </a:t>
            </a:r>
            <a:r>
              <a:rPr lang="ru-RU" sz="1500" spc="-1" dirty="0">
                <a:solidFill>
                  <a:prstClr val="black"/>
                </a:solidFill>
              </a:rPr>
              <a:t>обучающихся к изменяющимся условиям социальной среды</a:t>
            </a:r>
          </a:p>
        </p:txBody>
      </p:sp>
      <p:sp>
        <p:nvSpPr>
          <p:cNvPr id="594" name="Прямоугольник 593"/>
          <p:cNvSpPr/>
          <p:nvPr/>
        </p:nvSpPr>
        <p:spPr>
          <a:xfrm>
            <a:off x="3240000" y="1916832"/>
            <a:ext cx="2520000" cy="494116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ru-RU" sz="1500" b="1" u="sng" spc="-1" dirty="0">
                <a:solidFill>
                  <a:prstClr val="black"/>
                </a:solidFill>
              </a:rPr>
              <a:t>Познавательные УУД</a:t>
            </a:r>
            <a:r>
              <a:rPr lang="ru-RU" sz="1500" spc="-1" dirty="0">
                <a:solidFill>
                  <a:prstClr val="black"/>
                </a:solidFill>
              </a:rPr>
              <a:t>:</a:t>
            </a:r>
          </a:p>
          <a:p>
            <a:pPr algn="ctr"/>
            <a:r>
              <a:rPr lang="ru-RU" sz="1500" spc="-1" dirty="0">
                <a:solidFill>
                  <a:prstClr val="black"/>
                </a:solidFill>
              </a:rPr>
              <a:t>1.Базовые логические действия</a:t>
            </a:r>
          </a:p>
          <a:p>
            <a:pPr algn="ctr"/>
            <a:r>
              <a:rPr lang="ru-RU" sz="1500" spc="-1" dirty="0">
                <a:solidFill>
                  <a:prstClr val="black"/>
                </a:solidFill>
              </a:rPr>
              <a:t>2.Базовые исследовательские действия</a:t>
            </a:r>
          </a:p>
          <a:p>
            <a:pPr algn="ctr"/>
            <a:r>
              <a:rPr lang="ru-RU" sz="1500" spc="-1" dirty="0">
                <a:solidFill>
                  <a:prstClr val="black"/>
                </a:solidFill>
              </a:rPr>
              <a:t>3.Работа с информацией.</a:t>
            </a:r>
          </a:p>
          <a:p>
            <a:pPr algn="ctr"/>
            <a:r>
              <a:rPr lang="ru-RU" sz="1500" b="1" u="sng" spc="-1" dirty="0">
                <a:solidFill>
                  <a:prstClr val="black"/>
                </a:solidFill>
              </a:rPr>
              <a:t>Коммуникативные действия</a:t>
            </a:r>
            <a:r>
              <a:rPr lang="ru-RU" sz="1500" spc="-1" dirty="0">
                <a:solidFill>
                  <a:prstClr val="black"/>
                </a:solidFill>
              </a:rPr>
              <a:t>:</a:t>
            </a:r>
          </a:p>
          <a:p>
            <a:pPr algn="ctr"/>
            <a:r>
              <a:rPr lang="ru-RU" sz="1500" spc="-1" dirty="0">
                <a:solidFill>
                  <a:prstClr val="black"/>
                </a:solidFill>
              </a:rPr>
              <a:t>1.Общение</a:t>
            </a:r>
          </a:p>
          <a:p>
            <a:pPr algn="ctr"/>
            <a:r>
              <a:rPr lang="ru-RU" sz="1500" spc="-1" dirty="0">
                <a:solidFill>
                  <a:prstClr val="black"/>
                </a:solidFill>
              </a:rPr>
              <a:t>2.Сотрудничество (совместная деятельность)</a:t>
            </a:r>
          </a:p>
          <a:p>
            <a:pPr algn="ctr"/>
            <a:r>
              <a:rPr lang="ru-RU" sz="1500" b="1" u="sng" spc="-1" dirty="0">
                <a:solidFill>
                  <a:prstClr val="black"/>
                </a:solidFill>
              </a:rPr>
              <a:t>Регулятивные УУД</a:t>
            </a:r>
            <a:r>
              <a:rPr lang="ru-RU" sz="1500" spc="-1" dirty="0">
                <a:solidFill>
                  <a:prstClr val="black"/>
                </a:solidFill>
              </a:rPr>
              <a:t>:</a:t>
            </a:r>
          </a:p>
          <a:p>
            <a:pPr algn="ctr"/>
            <a:r>
              <a:rPr lang="ru-RU" sz="1500" spc="-1" dirty="0">
                <a:solidFill>
                  <a:prstClr val="black"/>
                </a:solidFill>
              </a:rPr>
              <a:t>1.Самоорганизация</a:t>
            </a:r>
          </a:p>
          <a:p>
            <a:pPr algn="ctr"/>
            <a:r>
              <a:rPr lang="ru-RU" sz="1500" spc="-1" dirty="0">
                <a:solidFill>
                  <a:prstClr val="black"/>
                </a:solidFill>
              </a:rPr>
              <a:t>2.Самоконтроль (рефлексия)</a:t>
            </a:r>
          </a:p>
          <a:p>
            <a:pPr algn="ctr"/>
            <a:r>
              <a:rPr lang="ru-RU" sz="1500" spc="-1" dirty="0">
                <a:solidFill>
                  <a:prstClr val="black"/>
                </a:solidFill>
              </a:rPr>
              <a:t>3.Эмоциональный интеллект</a:t>
            </a:r>
          </a:p>
          <a:p>
            <a:pPr algn="ctr"/>
            <a:r>
              <a:rPr lang="ru-RU" sz="1500" spc="-1" dirty="0">
                <a:solidFill>
                  <a:prstClr val="black"/>
                </a:solidFill>
              </a:rPr>
              <a:t>4.Принятие себя и других</a:t>
            </a:r>
          </a:p>
        </p:txBody>
      </p:sp>
      <p:sp>
        <p:nvSpPr>
          <p:cNvPr id="595" name="Прямоугольник 594"/>
          <p:cNvSpPr/>
          <p:nvPr/>
        </p:nvSpPr>
        <p:spPr>
          <a:xfrm>
            <a:off x="6120000" y="1916832"/>
            <a:ext cx="2520000" cy="492316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ru-RU" sz="1500" spc="-1" dirty="0">
                <a:solidFill>
                  <a:prstClr val="black"/>
                </a:solidFill>
              </a:rPr>
              <a:t>1.Сформулированы отдельно для каждого года обучения.</a:t>
            </a:r>
          </a:p>
          <a:p>
            <a:pPr algn="ctr"/>
            <a:r>
              <a:rPr lang="ru-RU" sz="1500" spc="-1" dirty="0">
                <a:solidFill>
                  <a:prstClr val="black"/>
                </a:solidFill>
              </a:rPr>
              <a:t>2.Сформулированы в деятельностной форме с усилением акцента на применение знаний и конкретные умения — </a:t>
            </a:r>
            <a:r>
              <a:rPr lang="ru-RU" sz="1500" b="1" spc="-1" dirty="0">
                <a:solidFill>
                  <a:prstClr val="black"/>
                </a:solidFill>
              </a:rPr>
              <a:t>начинаются с глаголов</a:t>
            </a:r>
            <a:r>
              <a:rPr lang="ru-RU" sz="1500" spc="-1" dirty="0">
                <a:solidFill>
                  <a:prstClr val="black"/>
                </a:solidFill>
              </a:rPr>
              <a:t>.</a:t>
            </a:r>
          </a:p>
          <a:p>
            <a:pPr algn="ctr"/>
            <a:r>
              <a:rPr lang="ru-RU" sz="1500" spc="-1" dirty="0">
                <a:solidFill>
                  <a:prstClr val="black"/>
                </a:solidFill>
              </a:rPr>
              <a:t>3.Определяют минимум содержания гарантированного государством основного общего образования, построенного в логике изучения каждого учебного предмета.</a:t>
            </a:r>
          </a:p>
          <a:p>
            <a:pPr algn="ctr"/>
            <a:endParaRPr lang="ru-RU" sz="1500" spc="-1" dirty="0">
              <a:solidFill>
                <a:prstClr val="black"/>
              </a:solidFill>
            </a:endParaRPr>
          </a:p>
          <a:p>
            <a:pPr algn="ctr"/>
            <a:endParaRPr lang="ru-RU" sz="1500" spc="-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253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8568952" cy="5616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206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3032990"/>
            <a:ext cx="331236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ОБНОВЛЕННЫЕ ФГОС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764704"/>
            <a:ext cx="2736304" cy="19222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Системно-деятельностный подход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221762" y="764704"/>
            <a:ext cx="2736304" cy="19222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Формирование личностных, метапредметных и предметных результатов обучения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4390322"/>
            <a:ext cx="2736304" cy="19222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Формирование естественнонаучной грамотности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35960" y="4375177"/>
            <a:ext cx="2736304" cy="191480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Реализация воспитательного потенциала урока</a:t>
            </a:r>
            <a:endParaRPr lang="ru-RU" sz="2000" dirty="0">
              <a:solidFill>
                <a:schemeClr val="tx1"/>
              </a:solidFill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5076056" y="3970040"/>
            <a:ext cx="1145706" cy="1115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2" idx="2"/>
          </p:cNvCxnSpPr>
          <p:nvPr/>
        </p:nvCxnSpPr>
        <p:spPr>
          <a:xfrm flipH="1">
            <a:off x="3563888" y="3947390"/>
            <a:ext cx="1296144" cy="1137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endCxn id="4" idx="1"/>
          </p:cNvCxnSpPr>
          <p:nvPr/>
        </p:nvCxnSpPr>
        <p:spPr>
          <a:xfrm flipV="1">
            <a:off x="5004048" y="1725825"/>
            <a:ext cx="1217714" cy="13071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503203" y="3032990"/>
            <a:ext cx="1145706" cy="644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2" idx="0"/>
          </p:cNvCxnSpPr>
          <p:nvPr/>
        </p:nvCxnSpPr>
        <p:spPr>
          <a:xfrm flipH="1" flipV="1">
            <a:off x="3563888" y="1916832"/>
            <a:ext cx="1296144" cy="11161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7522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443</TotalTime>
  <Words>702</Words>
  <Application>Microsoft Office PowerPoint</Application>
  <PresentationFormat>Экран (4:3)</PresentationFormat>
  <Paragraphs>113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Особенности преподавания биологии  в V-VII классах в условиях внедрения ФООП и обновлённых ФГОС </vt:lpstr>
      <vt:lpstr>Презентация PowerPoint</vt:lpstr>
      <vt:lpstr>Презентация PowerPoint</vt:lpstr>
      <vt:lpstr>Презентация PowerPoint</vt:lpstr>
      <vt:lpstr>УМК по биологии</vt:lpstr>
      <vt:lpstr>Презентация PowerPoint</vt:lpstr>
      <vt:lpstr>Планируемые результаты обучения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МЕТОДИЧЕСКИЕ РЕКОМЕНДАЦИИ ПО БИОЛОГИИ В УСЛОВИЯХ ВВЕДЕНИЯ ФООП И ОБНОВЛЕННЫХ ФГОС</dc:title>
  <dc:creator>HP</dc:creator>
  <cp:lastModifiedBy>Дмитрий Каленюк</cp:lastModifiedBy>
  <cp:revision>35</cp:revision>
  <dcterms:created xsi:type="dcterms:W3CDTF">2023-05-18T17:44:05Z</dcterms:created>
  <dcterms:modified xsi:type="dcterms:W3CDTF">2025-11-18T19:29:03Z</dcterms:modified>
</cp:coreProperties>
</file>